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5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0" d="100"/>
          <a:sy n="160" d="100"/>
        </p:scale>
        <p:origin x="-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9BBD9B3-A731-3C48-BEAF-8E4F2DFE9574}" type="datetimeFigureOut">
              <a:rPr lang="en-US" smtClean="0"/>
              <a:t>10/10/16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97C2EBB-4496-8D47-9FF5-128902C61C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1802" y="4624668"/>
            <a:ext cx="3638261" cy="933450"/>
          </a:xfrm>
        </p:spPr>
        <p:txBody>
          <a:bodyPr>
            <a:noAutofit/>
          </a:bodyPr>
          <a:lstStyle/>
          <a:p>
            <a:r>
              <a:rPr lang="en-US" sz="3200" dirty="0" smtClean="0"/>
              <a:t>Matting 101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4437" y="5844511"/>
            <a:ext cx="2784763" cy="748553"/>
          </a:xfrm>
        </p:spPr>
        <p:txBody>
          <a:bodyPr>
            <a:normAutofit/>
          </a:bodyPr>
          <a:lstStyle/>
          <a:p>
            <a:r>
              <a:rPr lang="en-US" dirty="0" smtClean="0"/>
              <a:t>NVPS - Education and Training</a:t>
            </a:r>
          </a:p>
          <a:p>
            <a:r>
              <a:rPr lang="en-US" dirty="0" smtClean="0"/>
              <a:t>Oct 11,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82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Backer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27200"/>
            <a:ext cx="7556313" cy="4144963"/>
          </a:xfrm>
        </p:spPr>
        <p:txBody>
          <a:bodyPr/>
          <a:lstStyle/>
          <a:p>
            <a:r>
              <a:rPr lang="en-US" dirty="0" smtClean="0"/>
              <a:t>Paper-based Core – typically 1/16” thick</a:t>
            </a:r>
          </a:p>
          <a:p>
            <a:r>
              <a:rPr lang="en-US" dirty="0" smtClean="0"/>
              <a:t>Foam Core – </a:t>
            </a:r>
            <a:r>
              <a:rPr lang="en-US" dirty="0" smtClean="0"/>
              <a:t>typically </a:t>
            </a:r>
            <a:r>
              <a:rPr lang="en-US" dirty="0" smtClean="0"/>
              <a:t>1</a:t>
            </a:r>
            <a:r>
              <a:rPr lang="en-US" dirty="0" smtClean="0"/>
              <a:t>/</a:t>
            </a:r>
            <a:r>
              <a:rPr lang="en-US" dirty="0" smtClean="0"/>
              <a:t>8” </a:t>
            </a:r>
            <a:r>
              <a:rPr lang="en-US" dirty="0" smtClean="0"/>
              <a:t>or 3/</a:t>
            </a:r>
            <a:r>
              <a:rPr lang="en-US" dirty="0" smtClean="0"/>
              <a:t>16” thick</a:t>
            </a:r>
            <a:endParaRPr lang="en-US" dirty="0" smtClean="0"/>
          </a:p>
          <a:p>
            <a:r>
              <a:rPr lang="en-US" dirty="0" smtClean="0"/>
              <a:t>Both come in Archival or non-archival</a:t>
            </a:r>
          </a:p>
          <a:p>
            <a:endParaRPr lang="en-US" dirty="0" smtClean="0"/>
          </a:p>
        </p:txBody>
      </p:sp>
      <p:pic>
        <p:nvPicPr>
          <p:cNvPr id="4" name="Picture 3" descr="13202-group-1-3ww-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3698875"/>
            <a:ext cx="2825750" cy="2825750"/>
          </a:xfrm>
          <a:prstGeom prst="rect">
            <a:avLst/>
          </a:prstGeom>
        </p:spPr>
      </p:pic>
      <p:pic>
        <p:nvPicPr>
          <p:cNvPr id="5" name="Picture 4" descr="white-backer1__17611.1466110261.1280.128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936" y="2714625"/>
            <a:ext cx="3238500" cy="404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02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Matting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401763"/>
            <a:ext cx="7556313" cy="537686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NVPS</a:t>
            </a:r>
          </a:p>
          <a:p>
            <a:pPr lvl="1"/>
            <a:r>
              <a:rPr lang="en-US" dirty="0"/>
              <a:t>Mounting is to consist of Polystyrene or Foam Core Backing Board either 1/8 or 3/16 in thickness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The Mat Board must be white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Mounted prints must not exceed 20 inches in height and 40 inches in width </a:t>
            </a:r>
            <a:endParaRPr lang="en-US" dirty="0" smtClean="0"/>
          </a:p>
          <a:p>
            <a:pPr lvl="1"/>
            <a:r>
              <a:rPr lang="en-US" dirty="0"/>
              <a:t>All prints and Mat Boards must be securely mounted to the Backing Board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Nature Visions</a:t>
            </a:r>
          </a:p>
          <a:p>
            <a:pPr lvl="1"/>
            <a:r>
              <a:rPr lang="en-US" dirty="0" smtClean="0"/>
              <a:t>Maximum </a:t>
            </a:r>
            <a:r>
              <a:rPr lang="en-US" dirty="0"/>
              <a:t>outer dimensions are </a:t>
            </a:r>
            <a:r>
              <a:rPr lang="en-US" dirty="0" smtClean="0"/>
              <a:t>16” x 20” </a:t>
            </a:r>
            <a:r>
              <a:rPr lang="en-US" dirty="0"/>
              <a:t>(including matting). </a:t>
            </a:r>
            <a:endParaRPr lang="en-US" dirty="0" smtClean="0"/>
          </a:p>
          <a:p>
            <a:pPr lvl="2"/>
            <a:r>
              <a:rPr lang="en-US" dirty="0" smtClean="0"/>
              <a:t>Exception</a:t>
            </a:r>
            <a:r>
              <a:rPr lang="en-US" dirty="0"/>
              <a:t>: Panoramas may be up to 24 inches on the longest side. </a:t>
            </a:r>
            <a:endParaRPr lang="en-US" dirty="0" smtClean="0"/>
          </a:p>
          <a:p>
            <a:pPr lvl="1"/>
            <a:r>
              <a:rPr lang="en-US" dirty="0"/>
              <a:t>All mats and backing material must be white. They must also have white cores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Cover window mats are required. </a:t>
            </a:r>
            <a:r>
              <a:rPr lang="en-US" dirty="0" smtClean="0"/>
              <a:t> Single </a:t>
            </a:r>
            <a:r>
              <a:rPr lang="en-US" dirty="0"/>
              <a:t>matting is preferred. </a:t>
            </a:r>
            <a:r>
              <a:rPr lang="en-US" dirty="0" smtClean="0"/>
              <a:t> Double </a:t>
            </a:r>
            <a:r>
              <a:rPr lang="en-US" dirty="0"/>
              <a:t>matting is </a:t>
            </a:r>
            <a:r>
              <a:rPr lang="en-US" dirty="0" smtClean="0"/>
              <a:t>permitted</a:t>
            </a:r>
          </a:p>
          <a:p>
            <a:pPr lvl="1"/>
            <a:r>
              <a:rPr lang="en-US" dirty="0"/>
              <a:t>The cover window mat must be securely affixed on all four sides to a firm backing of at least 3/16 inch foam core or similar </a:t>
            </a:r>
            <a:r>
              <a:rPr lang="en-US" dirty="0" smtClean="0"/>
              <a:t>material</a:t>
            </a:r>
          </a:p>
          <a:p>
            <a:pPr lvl="1"/>
            <a:r>
              <a:rPr lang="en-US" dirty="0"/>
              <a:t>A minimum 1.5 inch border (along all sides of the image) is required for photographs up to 8×10 inches. A minimum 2 inch border (along all sides of the image) is required for photographs larger than 8×10 inches. The border need not be the same on all sides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10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 your own mats and backer board – hands 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Step 1 – Enter the dimensions of your print and mat size into the spreadsheet – it calculates the mat window size and borders</a:t>
            </a:r>
          </a:p>
          <a:p>
            <a:r>
              <a:rPr lang="en-US" dirty="0" smtClean="0"/>
              <a:t>Step 2 – Go to one of the mat cutting work stations for a live demonstration – different cutting devices have different steps</a:t>
            </a:r>
          </a:p>
          <a:p>
            <a:r>
              <a:rPr lang="en-US" dirty="0" smtClean="0"/>
              <a:t>Step 3 – Cut your own mat and backer board</a:t>
            </a:r>
          </a:p>
          <a:p>
            <a:r>
              <a:rPr lang="en-US" dirty="0" smtClean="0"/>
              <a:t>Step 4 – Go to the assembly station to mount your print and assemble your matted image</a:t>
            </a:r>
          </a:p>
          <a:p>
            <a:endParaRPr lang="en-US" dirty="0"/>
          </a:p>
          <a:p>
            <a:r>
              <a:rPr lang="en-US" dirty="0" smtClean="0"/>
              <a:t>Note: If you have a pre-cut mat and backer board, you can go directly to the assembly station to put it all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69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443182"/>
            <a:ext cx="7556313" cy="5080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Pre-cut </a:t>
            </a:r>
            <a:r>
              <a:rPr lang="en-US" dirty="0" smtClean="0"/>
              <a:t>mats </a:t>
            </a:r>
            <a:r>
              <a:rPr lang="en-US" dirty="0" smtClean="0"/>
              <a:t>– perfect </a:t>
            </a:r>
            <a:r>
              <a:rPr lang="en-US" dirty="0" smtClean="0"/>
              <a:t>cuts and bevels, many standard sizes</a:t>
            </a:r>
          </a:p>
          <a:p>
            <a:r>
              <a:rPr lang="en-US" dirty="0"/>
              <a:t>C</a:t>
            </a:r>
            <a:r>
              <a:rPr lang="en-US" dirty="0" smtClean="0"/>
              <a:t>ustom </a:t>
            </a:r>
            <a:r>
              <a:rPr lang="en-US" dirty="0"/>
              <a:t>cut </a:t>
            </a:r>
            <a:r>
              <a:rPr lang="en-US" dirty="0" smtClean="0"/>
              <a:t>mats – can be sized to exactly fit your image</a:t>
            </a:r>
            <a:endParaRPr lang="en-US" dirty="0"/>
          </a:p>
          <a:p>
            <a:r>
              <a:rPr lang="en-US" dirty="0" smtClean="0"/>
              <a:t>Pre-cut mats come in various sizes to fit most standard sized images.  Examples:</a:t>
            </a:r>
          </a:p>
          <a:p>
            <a:pPr lvl="1"/>
            <a:r>
              <a:rPr lang="en-US" dirty="0" smtClean="0"/>
              <a:t>8x10” mat with </a:t>
            </a:r>
            <a:r>
              <a:rPr lang="en-US" dirty="0" smtClean="0"/>
              <a:t>window</a:t>
            </a:r>
            <a:r>
              <a:rPr lang="en-US" dirty="0" smtClean="0"/>
              <a:t> </a:t>
            </a:r>
            <a:r>
              <a:rPr lang="en-US" dirty="0" smtClean="0"/>
              <a:t>for 5x7 or 6x8 prints</a:t>
            </a:r>
          </a:p>
          <a:p>
            <a:pPr lvl="1"/>
            <a:r>
              <a:rPr lang="en-US" dirty="0" smtClean="0"/>
              <a:t>11x14” mat with </a:t>
            </a:r>
            <a:r>
              <a:rPr lang="en-US" dirty="0" smtClean="0"/>
              <a:t>window</a:t>
            </a:r>
            <a:r>
              <a:rPr lang="en-US" dirty="0" smtClean="0"/>
              <a:t> </a:t>
            </a:r>
            <a:r>
              <a:rPr lang="en-US" dirty="0" smtClean="0"/>
              <a:t>for 8x10 or 8x12 prints</a:t>
            </a:r>
          </a:p>
          <a:p>
            <a:pPr lvl="1"/>
            <a:r>
              <a:rPr lang="en-US" dirty="0" smtClean="0"/>
              <a:t>16x20” mat for 11x14 print</a:t>
            </a:r>
            <a:endParaRPr lang="en-US" dirty="0"/>
          </a:p>
          <a:p>
            <a:pPr lvl="1"/>
            <a:r>
              <a:rPr lang="en-US" dirty="0" smtClean="0"/>
              <a:t>18x24” mat with </a:t>
            </a:r>
            <a:r>
              <a:rPr lang="en-US" dirty="0" smtClean="0"/>
              <a:t>window</a:t>
            </a:r>
            <a:r>
              <a:rPr lang="en-US" dirty="0" smtClean="0"/>
              <a:t> </a:t>
            </a:r>
            <a:r>
              <a:rPr lang="en-US" dirty="0" smtClean="0"/>
              <a:t>for 13x19 or 12x18 prints</a:t>
            </a:r>
            <a:endParaRPr lang="en-US" dirty="0"/>
          </a:p>
          <a:p>
            <a:r>
              <a:rPr lang="en-US" dirty="0" smtClean="0"/>
              <a:t>Size of cutout you use depends on how you want to crop or not crop an image</a:t>
            </a:r>
          </a:p>
          <a:p>
            <a:pPr lvl="1"/>
            <a:r>
              <a:rPr lang="en-US" dirty="0" smtClean="0"/>
              <a:t>Many camera’s use (3:2) </a:t>
            </a:r>
            <a:r>
              <a:rPr lang="en-US" dirty="0" smtClean="0"/>
              <a:t>aspect ratio</a:t>
            </a:r>
            <a:r>
              <a:rPr lang="en-US" dirty="0" smtClean="0"/>
              <a:t> </a:t>
            </a:r>
            <a:r>
              <a:rPr lang="en-US" dirty="0" smtClean="0"/>
              <a:t>as </a:t>
            </a:r>
            <a:r>
              <a:rPr lang="en-US" dirty="0" smtClean="0"/>
              <a:t>standard</a:t>
            </a:r>
            <a:endParaRPr lang="en-US" dirty="0" smtClean="0"/>
          </a:p>
          <a:p>
            <a:pPr lvl="2"/>
            <a:r>
              <a:rPr lang="en-US" dirty="0" smtClean="0"/>
              <a:t>Full frame (36x24mm), APS-C (23.6x15.7mm), 1” (13.2x8.8mm)</a:t>
            </a:r>
          </a:p>
          <a:p>
            <a:pPr lvl="2"/>
            <a:r>
              <a:rPr lang="en-US" dirty="0" smtClean="0"/>
              <a:t>Micro 4/3 (17.3x13mm) slightly different ratio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aspect ratios</a:t>
            </a:r>
            <a:r>
              <a:rPr lang="en-US" dirty="0" smtClean="0"/>
              <a:t> </a:t>
            </a:r>
            <a:r>
              <a:rPr lang="en-US" dirty="0" smtClean="0"/>
              <a:t>are selectable in </a:t>
            </a:r>
            <a:r>
              <a:rPr lang="en-US" dirty="0" smtClean="0"/>
              <a:t>camera (software crop)</a:t>
            </a:r>
            <a:endParaRPr lang="en-US" dirty="0" smtClean="0"/>
          </a:p>
          <a:p>
            <a:pPr lvl="2"/>
            <a:r>
              <a:rPr lang="en-US" dirty="0" smtClean="0"/>
              <a:t>Canon </a:t>
            </a:r>
            <a:r>
              <a:rPr lang="en-US" dirty="0"/>
              <a:t>-</a:t>
            </a:r>
            <a:r>
              <a:rPr lang="en-US" dirty="0" smtClean="0"/>
              <a:t> 3</a:t>
            </a:r>
            <a:r>
              <a:rPr lang="en-US" dirty="0" smtClean="0"/>
              <a:t>:2, 4:3, 1:</a:t>
            </a:r>
            <a:r>
              <a:rPr lang="en-US" dirty="0" smtClean="0"/>
              <a:t>1, 16</a:t>
            </a:r>
            <a:r>
              <a:rPr lang="en-US" dirty="0"/>
              <a:t>:9</a:t>
            </a:r>
            <a:endParaRPr lang="en-US" dirty="0" smtClean="0"/>
          </a:p>
          <a:p>
            <a:pPr lvl="2"/>
            <a:r>
              <a:rPr lang="is-IS" dirty="0" smtClean="0"/>
              <a:t>Nikon - 3</a:t>
            </a:r>
            <a:r>
              <a:rPr lang="is-IS" dirty="0"/>
              <a:t>:2, 4:3, 5:4, 1:1, 16:</a:t>
            </a:r>
            <a:r>
              <a:rPr lang="is-IS" dirty="0" smtClean="0"/>
              <a:t>9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7143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Matting Options – Pre-cut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110" y="1641764"/>
            <a:ext cx="7556313" cy="4144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/>
              <a:t>Pre-cut 11x14 mat with 8x12” </a:t>
            </a:r>
            <a:r>
              <a:rPr lang="en-US" dirty="0" smtClean="0"/>
              <a:t>window</a:t>
            </a:r>
            <a:endParaRPr lang="en-US" dirty="0"/>
          </a:p>
          <a:p>
            <a:pPr lvl="2"/>
            <a:r>
              <a:rPr lang="en-US" dirty="0"/>
              <a:t>Would not require cropping if </a:t>
            </a:r>
            <a:r>
              <a:rPr lang="en-US" dirty="0" smtClean="0"/>
              <a:t>image/print </a:t>
            </a:r>
            <a:r>
              <a:rPr lang="en-US" dirty="0"/>
              <a:t>was 3:2 </a:t>
            </a:r>
            <a:r>
              <a:rPr lang="en-US" dirty="0" smtClean="0"/>
              <a:t>aspect ratio</a:t>
            </a:r>
            <a:endParaRPr lang="en-US" dirty="0"/>
          </a:p>
          <a:p>
            <a:pPr lvl="1"/>
            <a:r>
              <a:rPr lang="en-US" dirty="0" smtClean="0"/>
              <a:t>Pre-cut 11x14 mat with 8x10” </a:t>
            </a:r>
            <a:r>
              <a:rPr lang="en-US" dirty="0" smtClean="0"/>
              <a:t>window</a:t>
            </a:r>
            <a:endParaRPr lang="en-US" dirty="0" smtClean="0"/>
          </a:p>
          <a:p>
            <a:pPr lvl="2"/>
            <a:r>
              <a:rPr lang="en-US" dirty="0" smtClean="0"/>
              <a:t>Would crop 2</a:t>
            </a:r>
            <a:r>
              <a:rPr lang="en-US" dirty="0" smtClean="0"/>
              <a:t>” if image/print </a:t>
            </a:r>
            <a:r>
              <a:rPr lang="en-US" dirty="0" smtClean="0"/>
              <a:t>was 3:2 </a:t>
            </a:r>
            <a:r>
              <a:rPr lang="en-US" dirty="0" smtClean="0"/>
              <a:t>aspect ratio</a:t>
            </a:r>
            <a:endParaRPr lang="en-US" dirty="0" smtClean="0"/>
          </a:p>
          <a:p>
            <a:pPr lvl="2"/>
            <a:r>
              <a:rPr lang="en-US" dirty="0" smtClean="0"/>
              <a:t>You can crop it while printing or print full image and let the mat do the cropping</a:t>
            </a:r>
          </a:p>
          <a:p>
            <a:pPr lvl="1"/>
            <a:r>
              <a:rPr lang="en-US" dirty="0" smtClean="0"/>
              <a:t>If you shoot images in the 3:2 ratio and you don’t want to crop them, print images in 4x6, 8x12, 12x18 inch format</a:t>
            </a:r>
          </a:p>
          <a:p>
            <a:pPr lvl="2"/>
            <a:r>
              <a:rPr lang="en-US" dirty="0" smtClean="0"/>
              <a:t>Buy mat sizes/cutout to match the </a:t>
            </a:r>
            <a:r>
              <a:rPr lang="en-US" dirty="0" err="1" smtClean="0"/>
              <a:t>uncropped</a:t>
            </a:r>
            <a:r>
              <a:rPr lang="en-US" dirty="0" smtClean="0"/>
              <a:t> images</a:t>
            </a:r>
          </a:p>
          <a:p>
            <a:pPr lvl="3"/>
            <a:r>
              <a:rPr lang="en-US" dirty="0" smtClean="0"/>
              <a:t>8x10 with 4x6 cutout</a:t>
            </a:r>
          </a:p>
          <a:p>
            <a:pPr lvl="3"/>
            <a:r>
              <a:rPr lang="en-US" dirty="0" smtClean="0"/>
              <a:t>11x14 with 8x12 cutout</a:t>
            </a:r>
          </a:p>
          <a:p>
            <a:pPr lvl="3"/>
            <a:r>
              <a:rPr lang="en-US" dirty="0" smtClean="0"/>
              <a:t>16x24 with 12x18 cutout</a:t>
            </a:r>
          </a:p>
        </p:txBody>
      </p:sp>
    </p:spTree>
    <p:extLst>
      <p:ext uri="{BB962C8B-B14F-4D97-AF65-F5344CB8AC3E}">
        <p14:creationId xmlns:p14="http://schemas.microsoft.com/office/powerpoint/2010/main" val="385120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 ratio </a:t>
            </a:r>
            <a:r>
              <a:rPr lang="en-US" dirty="0"/>
              <a:t>f</a:t>
            </a:r>
            <a:r>
              <a:rPr lang="en-US" dirty="0" smtClean="0"/>
              <a:t>or printing/matting</a:t>
            </a:r>
            <a:endParaRPr lang="en-US" dirty="0"/>
          </a:p>
        </p:txBody>
      </p:sp>
      <p:pic>
        <p:nvPicPr>
          <p:cNvPr id="4" name="Picture 3" descr="print4x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009" y="1686439"/>
            <a:ext cx="3048000" cy="2032000"/>
          </a:xfrm>
          <a:prstGeom prst="rect">
            <a:avLst/>
          </a:prstGeom>
        </p:spPr>
      </p:pic>
      <p:pic>
        <p:nvPicPr>
          <p:cNvPr id="5" name="Picture 4" descr="print5x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41" y="4393568"/>
            <a:ext cx="3048000" cy="2032000"/>
          </a:xfrm>
          <a:prstGeom prst="rect">
            <a:avLst/>
          </a:prstGeom>
        </p:spPr>
      </p:pic>
      <p:pic>
        <p:nvPicPr>
          <p:cNvPr id="6" name="Picture 5" descr="print8x1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998" y="4393568"/>
            <a:ext cx="3048000" cy="203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9825" y="2131360"/>
            <a:ext cx="2615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shot and printed in 3:2 Aspect Ratio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18697" y="4024236"/>
            <a:ext cx="243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5x7 mat window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31503" y="4024236"/>
            <a:ext cx="1998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8x10 mat window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58583" y="1317107"/>
            <a:ext cx="31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4x6 or 8x12 mat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93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08946" y="2216482"/>
            <a:ext cx="2516910" cy="31172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96818" y="2216482"/>
            <a:ext cx="2516910" cy="31172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27910" y="1373664"/>
            <a:ext cx="136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11x14 Mat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43763" y="2401210"/>
            <a:ext cx="1824183" cy="2736273"/>
          </a:xfrm>
          <a:prstGeom prst="rect">
            <a:avLst/>
          </a:prstGeom>
          <a:pattFill prst="openDmnd">
            <a:fgClr>
              <a:schemeClr val="accent2">
                <a:lumMod val="10000"/>
                <a:lumOff val="90000"/>
              </a:schemeClr>
            </a:fgClr>
            <a:bgClr>
              <a:schemeClr val="bg1">
                <a:lumMod val="75000"/>
              </a:schemeClr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27910" y="1742996"/>
            <a:ext cx="1535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8x12 Cutout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51183" y="1558330"/>
            <a:ext cx="750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43763" y="2618709"/>
            <a:ext cx="1824183" cy="22857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19255" y="1373664"/>
            <a:ext cx="136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11x14 Mat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19255" y="1742996"/>
            <a:ext cx="1535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8x10 Cutout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42528" y="1558330"/>
            <a:ext cx="750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482436" y="2401209"/>
            <a:ext cx="1824183" cy="27362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482436" y="5391483"/>
            <a:ext cx="2050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3:2 </a:t>
            </a:r>
            <a:r>
              <a:rPr lang="en-US" dirty="0" smtClean="0"/>
              <a:t>aspect print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943763" y="5391483"/>
            <a:ext cx="182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3:2 </a:t>
            </a:r>
            <a:r>
              <a:rPr lang="en-US" dirty="0" smtClean="0"/>
              <a:t>aspect print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296545" y="3460312"/>
            <a:ext cx="1410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crop to fit cutout</a:t>
            </a:r>
            <a:endParaRPr lang="en-US" dirty="0"/>
          </a:p>
        </p:txBody>
      </p:sp>
      <p:sp>
        <p:nvSpPr>
          <p:cNvPr id="24" name="Bent-Up Arrow 23"/>
          <p:cNvSpPr/>
          <p:nvPr/>
        </p:nvSpPr>
        <p:spPr>
          <a:xfrm rot="16200000">
            <a:off x="6674399" y="2642393"/>
            <a:ext cx="1059103" cy="576735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Bent-Up Arrow 24"/>
          <p:cNvSpPr/>
          <p:nvPr/>
        </p:nvSpPr>
        <p:spPr>
          <a:xfrm rot="5400000" flipV="1">
            <a:off x="6674400" y="4319564"/>
            <a:ext cx="1059103" cy="576734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44959" y="414111"/>
            <a:ext cx="6747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Cropping with your Mat</a:t>
            </a:r>
            <a:endParaRPr lang="en-US" sz="36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Up-Down Arrow 8"/>
          <p:cNvSpPr/>
          <p:nvPr/>
        </p:nvSpPr>
        <p:spPr>
          <a:xfrm flipH="1">
            <a:off x="6833307" y="3167063"/>
            <a:ext cx="164554" cy="11430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3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matting within standard sized 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or double pre-cut </a:t>
            </a:r>
            <a:r>
              <a:rPr lang="en-US" dirty="0" smtClean="0"/>
              <a:t>mats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Single-Mat-Whit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68" y="2682875"/>
            <a:ext cx="4355274" cy="3251938"/>
          </a:xfrm>
          <a:prstGeom prst="rect">
            <a:avLst/>
          </a:prstGeom>
        </p:spPr>
      </p:pic>
      <p:pic>
        <p:nvPicPr>
          <p:cNvPr id="5" name="Picture 4" descr="decorative_domestic_doublemats_whitewhite_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942" y="2655107"/>
            <a:ext cx="4363245" cy="327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86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matting within standard sized 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30388"/>
            <a:ext cx="7556313" cy="4144963"/>
          </a:xfrm>
        </p:spPr>
        <p:txBody>
          <a:bodyPr/>
          <a:lstStyle/>
          <a:p>
            <a:r>
              <a:rPr lang="en-US" dirty="0" smtClean="0"/>
              <a:t>Size your print to have the image’s white </a:t>
            </a:r>
            <a:r>
              <a:rPr lang="en-US" dirty="0"/>
              <a:t>border </a:t>
            </a:r>
            <a:r>
              <a:rPr lang="en-US" dirty="0" smtClean="0"/>
              <a:t>visible inside the mat window </a:t>
            </a:r>
            <a:r>
              <a:rPr lang="en-US" dirty="0"/>
              <a:t>– </a:t>
            </a:r>
            <a:r>
              <a:rPr lang="en-US" dirty="0" smtClean="0"/>
              <a:t>for signing </a:t>
            </a:r>
            <a:r>
              <a:rPr lang="en-US" dirty="0"/>
              <a:t>or esthetics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6a00df351e888f8834017ee8210705970d-800w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00" y="2690813"/>
            <a:ext cx="5910021" cy="382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30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 colors – many different shades of white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600" dirty="0"/>
              <a:t>Mats in the white family come in dozens of </a:t>
            </a:r>
            <a:r>
              <a:rPr lang="en-US" sz="2600" dirty="0" smtClean="0"/>
              <a:t>tints including:</a:t>
            </a:r>
          </a:p>
          <a:p>
            <a:r>
              <a:rPr lang="en-US" b="1" dirty="0"/>
              <a:t>Berkshire - Polar White/Smooth White:</a:t>
            </a:r>
            <a:r>
              <a:rPr lang="en-US" dirty="0"/>
              <a:t> very bright whites, smooth white is the whitest of all the shades</a:t>
            </a:r>
          </a:p>
          <a:p>
            <a:r>
              <a:rPr lang="en-US" b="1" dirty="0"/>
              <a:t>Decorative - Very White:</a:t>
            </a:r>
            <a:r>
              <a:rPr lang="en-US" dirty="0"/>
              <a:t> a smooth bright white, very popular and the brightest white of the Decorative mats</a:t>
            </a:r>
          </a:p>
          <a:p>
            <a:r>
              <a:rPr lang="en-US" b="1" dirty="0"/>
              <a:t>Decorative - Arctic White:</a:t>
            </a:r>
            <a:r>
              <a:rPr lang="en-US" dirty="0"/>
              <a:t> a neutral white, the </a:t>
            </a:r>
            <a:r>
              <a:rPr lang="en-US" i="1" dirty="0"/>
              <a:t>most popular</a:t>
            </a:r>
            <a:r>
              <a:rPr lang="en-US" dirty="0"/>
              <a:t> choice for artists</a:t>
            </a:r>
          </a:p>
          <a:p>
            <a:r>
              <a:rPr lang="en-US" b="1" dirty="0"/>
              <a:t>Decorative - Antique White:</a:t>
            </a:r>
            <a:r>
              <a:rPr lang="en-US" dirty="0"/>
              <a:t> a slightly off-white, popular for those seeking a lighter shade of white</a:t>
            </a:r>
          </a:p>
          <a:p>
            <a:r>
              <a:rPr lang="en-US" b="1" dirty="0"/>
              <a:t>Conservation - Chalk/White Art:</a:t>
            </a:r>
            <a:r>
              <a:rPr lang="en-US" dirty="0"/>
              <a:t> both fairly neutral whites, White Art is the most popular conservation mat as Chalk is slightly brighter</a:t>
            </a:r>
          </a:p>
          <a:p>
            <a:r>
              <a:rPr lang="en-US" b="1" dirty="0"/>
              <a:t>Conservation - Pure White/Off-White: </a:t>
            </a:r>
            <a:r>
              <a:rPr lang="en-US" dirty="0"/>
              <a:t>both lighter/creamier shades of white, Off-White is a few shades creamier than Pure White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75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mat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4" y="1481138"/>
            <a:ext cx="7651563" cy="53133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Thickness</a:t>
            </a:r>
          </a:p>
          <a:p>
            <a:pPr lvl="1"/>
            <a:r>
              <a:rPr lang="en-US" dirty="0" err="1"/>
              <a:t>Matboard</a:t>
            </a:r>
            <a:r>
              <a:rPr lang="en-US" dirty="0"/>
              <a:t> is typically measured in </a:t>
            </a:r>
            <a:r>
              <a:rPr lang="en-US" dirty="0" smtClean="0"/>
              <a:t>ply.   Mats </a:t>
            </a:r>
            <a:r>
              <a:rPr lang="en-US" dirty="0"/>
              <a:t>come in either 4 ply, 6 ply or 8 ply </a:t>
            </a:r>
            <a:endParaRPr lang="en-US" dirty="0" smtClean="0"/>
          </a:p>
          <a:p>
            <a:r>
              <a:rPr lang="en-US" dirty="0" smtClean="0"/>
              <a:t>Core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core is the material that the </a:t>
            </a:r>
            <a:r>
              <a:rPr lang="en-US" dirty="0" err="1"/>
              <a:t>matboard</a:t>
            </a:r>
            <a:r>
              <a:rPr lang="en-US" dirty="0"/>
              <a:t> is made of. </a:t>
            </a:r>
            <a:r>
              <a:rPr lang="en-US" dirty="0" smtClean="0"/>
              <a:t> It </a:t>
            </a:r>
            <a:r>
              <a:rPr lang="en-US" dirty="0"/>
              <a:t>is revealed with the bevel cut, the inside edge of the </a:t>
            </a:r>
            <a:r>
              <a:rPr lang="en-US" dirty="0" smtClean="0"/>
              <a:t>mat, </a:t>
            </a:r>
            <a:r>
              <a:rPr lang="en-US" dirty="0"/>
              <a:t>after a 45 degree cut is made. </a:t>
            </a:r>
            <a:r>
              <a:rPr lang="en-US" dirty="0" smtClean="0"/>
              <a:t> It </a:t>
            </a:r>
            <a:r>
              <a:rPr lang="en-US" dirty="0"/>
              <a:t>functions as a secondary border and is typically 1/8" of an inch. </a:t>
            </a:r>
            <a:endParaRPr lang="en-US" dirty="0" smtClean="0"/>
          </a:p>
          <a:p>
            <a:pPr lvl="1"/>
            <a:r>
              <a:rPr lang="en-US" dirty="0" smtClean="0"/>
              <a:t>Core </a:t>
            </a:r>
            <a:r>
              <a:rPr lang="en-US" dirty="0"/>
              <a:t>comes in three colors:</a:t>
            </a:r>
          </a:p>
          <a:p>
            <a:pPr lvl="2"/>
            <a:r>
              <a:rPr lang="en-US" b="1" dirty="0"/>
              <a:t>Standard/Cream Core:</a:t>
            </a:r>
            <a:r>
              <a:rPr lang="en-US" dirty="0"/>
              <a:t> cheap and used in most retail shops for its low cost, but it will fade and yellow over many years of exposure to light. It will also become brittle.</a:t>
            </a:r>
          </a:p>
          <a:p>
            <a:pPr lvl="2"/>
            <a:r>
              <a:rPr lang="en-US" b="1" dirty="0"/>
              <a:t>White Core:</a:t>
            </a:r>
            <a:r>
              <a:rPr lang="en-US" dirty="0"/>
              <a:t> true bright white and will retain its color over many years since it is acid free. </a:t>
            </a:r>
            <a:r>
              <a:rPr lang="en-US" dirty="0" smtClean="0"/>
              <a:t> Brings </a:t>
            </a:r>
            <a:r>
              <a:rPr lang="en-US" dirty="0"/>
              <a:t>out the beauty of your art work much more than the cream core.</a:t>
            </a:r>
          </a:p>
          <a:p>
            <a:pPr lvl="2"/>
            <a:r>
              <a:rPr lang="en-US" b="1" dirty="0"/>
              <a:t>Black Core:</a:t>
            </a:r>
            <a:r>
              <a:rPr lang="en-US" dirty="0"/>
              <a:t> true black and will retain its color over many years since it is acid free. </a:t>
            </a:r>
            <a:r>
              <a:rPr lang="en-US" dirty="0" smtClean="0"/>
              <a:t> Brings </a:t>
            </a:r>
            <a:r>
              <a:rPr lang="en-US" dirty="0"/>
              <a:t>out the beauty of your art work much more than the cream core, particularly useful in black and white photos.	</a:t>
            </a:r>
            <a:endParaRPr lang="en-US" dirty="0" smtClean="0"/>
          </a:p>
          <a:p>
            <a:r>
              <a:rPr lang="en-US" dirty="0" smtClean="0"/>
              <a:t>Acidity</a:t>
            </a:r>
          </a:p>
          <a:p>
            <a:pPr lvl="1"/>
            <a:r>
              <a:rPr lang="en-US" dirty="0"/>
              <a:t>The acidity of a </a:t>
            </a:r>
            <a:r>
              <a:rPr lang="en-US" dirty="0" err="1"/>
              <a:t>matboard</a:t>
            </a:r>
            <a:r>
              <a:rPr lang="en-US" dirty="0"/>
              <a:t> determines how long it will last</a:t>
            </a:r>
            <a:r>
              <a:rPr lang="en-US" dirty="0" smtClean="0"/>
              <a:t>.  </a:t>
            </a:r>
            <a:r>
              <a:rPr lang="en-US" dirty="0"/>
              <a:t>True acid free is only available with cotton-</a:t>
            </a:r>
            <a:r>
              <a:rPr lang="en-US" dirty="0" err="1"/>
              <a:t>fibre</a:t>
            </a:r>
            <a:r>
              <a:rPr lang="en-US" dirty="0"/>
              <a:t> based </a:t>
            </a:r>
            <a:r>
              <a:rPr lang="en-US" dirty="0" err="1"/>
              <a:t>matboards</a:t>
            </a:r>
            <a:r>
              <a:rPr lang="en-US" dirty="0"/>
              <a:t>, these are used for museum art that needs to preserved for hundreds of years. </a:t>
            </a:r>
            <a:r>
              <a:rPr lang="en-US" dirty="0" smtClean="0"/>
              <a:t> Paper </a:t>
            </a:r>
            <a:r>
              <a:rPr lang="en-US" dirty="0"/>
              <a:t>mat that is made of wood-pulp is often called acid free as it will last for about 100 years. </a:t>
            </a:r>
            <a:r>
              <a:rPr lang="en-US" dirty="0" smtClean="0"/>
              <a:t> These </a:t>
            </a:r>
            <a:r>
              <a:rPr lang="en-US" dirty="0"/>
              <a:t>are the Conservation/Archival brand of </a:t>
            </a:r>
            <a:r>
              <a:rPr lang="en-US" dirty="0" err="1"/>
              <a:t>matboards</a:t>
            </a:r>
            <a:r>
              <a:rPr lang="en-US" dirty="0"/>
              <a:t> and are sold by most frame shops. </a:t>
            </a:r>
            <a:r>
              <a:rPr lang="en-US" dirty="0" smtClean="0"/>
              <a:t> The </a:t>
            </a:r>
            <a:r>
              <a:rPr lang="en-US" dirty="0"/>
              <a:t>more common paper mat, often called Decorative is not acid free but will still last many years.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32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1204</TotalTime>
  <Words>993</Words>
  <Application>Microsoft Macintosh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Advantage</vt:lpstr>
      <vt:lpstr>Matting 101</vt:lpstr>
      <vt:lpstr>Matting Options</vt:lpstr>
      <vt:lpstr>Matting Options – Pre-cut </vt:lpstr>
      <vt:lpstr>Aspect ratio for printing/matting</vt:lpstr>
      <vt:lpstr>PowerPoint Presentation</vt:lpstr>
      <vt:lpstr>Different matting within standard sized mats</vt:lpstr>
      <vt:lpstr>Different matting within standard sized mats</vt:lpstr>
      <vt:lpstr>Mat colors – many different shades of white</vt:lpstr>
      <vt:lpstr>Characteristics of mat board</vt:lpstr>
      <vt:lpstr>Backer board</vt:lpstr>
      <vt:lpstr>Competition Matting Rules</vt:lpstr>
      <vt:lpstr>Cutting your own mats and backer board – hands on practice</vt:lpstr>
    </vt:vector>
  </TitlesOfParts>
  <Company>DHIMS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 Cutting and Preparation for Competition</dc:title>
  <dc:creator>Charles Campbell</dc:creator>
  <cp:lastModifiedBy>Chuck</cp:lastModifiedBy>
  <cp:revision>34</cp:revision>
  <dcterms:created xsi:type="dcterms:W3CDTF">2016-10-07T06:28:10Z</dcterms:created>
  <dcterms:modified xsi:type="dcterms:W3CDTF">2016-10-10T20:42:34Z</dcterms:modified>
</cp:coreProperties>
</file>